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83" r:id="rId4"/>
    <p:sldId id="282" r:id="rId5"/>
    <p:sldId id="284" r:id="rId6"/>
    <p:sldId id="286" r:id="rId7"/>
    <p:sldId id="28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59" autoAdjust="0"/>
    <p:restoredTop sz="94660"/>
  </p:normalViewPr>
  <p:slideViewPr>
    <p:cSldViewPr>
      <p:cViewPr>
        <p:scale>
          <a:sx n="78" d="100"/>
          <a:sy n="78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04C18-F899-40BE-AE48-464C334DA3E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07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7B0EA-DB45-44ED-A5CC-F509DB34B2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80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543C-1CF8-4D40-B8A8-BBF645FB169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06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5011F-DE7C-43A6-B6A4-3782E024F2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0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ABBE4-86FF-46E2-927F-7A626A6B79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8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14631-15F3-4FDA-B9AA-89EAEFAC343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0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08F2B-8D94-4007-994D-391B07C218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610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6AC35-1A3B-498B-BAF6-36394E5BBB6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54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4A9C1-4E54-4223-9F4C-F1A55ACAE0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9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F9BDE-DADB-4051-BF4C-948F18A1860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AFF25-DA43-4BAC-B509-691CD9EC33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D41040F-3209-4309-8352-712D117A5C0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3.png"/><Relationship Id="rId5" Type="http://schemas.openxmlformats.org/officeDocument/2006/relationships/image" Target="../media/image4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2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2.png"/><Relationship Id="rId7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2 Título"/>
          <p:cNvSpPr>
            <a:spLocks noGrp="1"/>
          </p:cNvSpPr>
          <p:nvPr>
            <p:ph type="title" idx="4294967295"/>
          </p:nvPr>
        </p:nvSpPr>
        <p:spPr>
          <a:xfrm>
            <a:off x="1676400" y="1828800"/>
            <a:ext cx="5834063" cy="1143000"/>
          </a:xfrm>
        </p:spPr>
        <p:txBody>
          <a:bodyPr/>
          <a:lstStyle/>
          <a:p>
            <a:pPr eaLnBrk="1" hangingPunct="1"/>
            <a:r>
              <a:rPr lang="es-MX" sz="4000" smtClean="0">
                <a:solidFill>
                  <a:schemeClr val="folHlink"/>
                </a:solidFill>
              </a:rPr>
              <a:t>Experiencia de México</a:t>
            </a:r>
            <a:endParaRPr lang="es-PA" sz="4000" smtClean="0">
              <a:solidFill>
                <a:schemeClr val="folHlink"/>
              </a:solidFill>
            </a:endParaRPr>
          </a:p>
        </p:txBody>
      </p:sp>
      <p:sp>
        <p:nvSpPr>
          <p:cNvPr id="2051" name="2 Subtítulo"/>
          <p:cNvSpPr>
            <a:spLocks/>
          </p:cNvSpPr>
          <p:nvPr/>
        </p:nvSpPr>
        <p:spPr bwMode="auto">
          <a:xfrm>
            <a:off x="1447800" y="3962400"/>
            <a:ext cx="6667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s-MX" sz="3200">
                <a:solidFill>
                  <a:srgbClr val="898989"/>
                </a:solidFill>
              </a:rPr>
              <a:t>Taller sobre TIC y Compras Públicas</a:t>
            </a:r>
            <a:endParaRPr lang="es-EC" sz="3200">
              <a:solidFill>
                <a:srgbClr val="898989"/>
              </a:solidFill>
            </a:endParaRPr>
          </a:p>
        </p:txBody>
      </p:sp>
      <p:grpSp>
        <p:nvGrpSpPr>
          <p:cNvPr id="2052" name="Group 5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2054" name="Group 6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056" name="Picture 7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057" name="Group 8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058" name="Picture 9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59" name="Picture 10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60" name="Picture 11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055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053" name="Picture 2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917825"/>
            <a:ext cx="16002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5125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5127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28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5129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0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1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5126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"/>
          <p:cNvSpPr>
            <a:spLocks/>
          </p:cNvSpPr>
          <p:nvPr/>
        </p:nvSpPr>
        <p:spPr bwMode="auto">
          <a:xfrm>
            <a:off x="512763" y="1344613"/>
            <a:ext cx="8382000" cy="454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MX" sz="20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sz="2000" b="1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r>
              <a:rPr lang="es-MX" sz="20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endParaRPr lang="es-MX" sz="1400" dirty="0" smtClean="0"/>
          </a:p>
          <a:p>
            <a:pPr defTabSz="349250"/>
            <a:endParaRPr lang="es-MX" sz="1400" b="1" dirty="0"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defTabSz="349250"/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Antecedentes:</a:t>
            </a:r>
            <a:endParaRPr lang="es-MX" sz="1400" b="1" dirty="0"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b="1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CompraNet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ha sido implementado a partir de una licencia de </a:t>
            </a:r>
            <a:r>
              <a:rPr lang="nb-NO" sz="1400" b="1" dirty="0">
                <a:latin typeface="Arial Unicode MS" pitchFamily="34" charset="-128"/>
                <a:cs typeface="Arial" charset="0"/>
                <a:sym typeface="Trebuchet MS" pitchFamily="34" charset="0"/>
              </a:rPr>
              <a:t>plataforma ESoP </a:t>
            </a:r>
            <a:r>
              <a:rPr lang="nb-NO" sz="1400" dirty="0">
                <a:latin typeface="Arial Unicode MS" pitchFamily="34" charset="-128"/>
                <a:cs typeface="Arial" charset="0"/>
                <a:sym typeface="Trebuchet MS" pitchFamily="34" charset="0"/>
              </a:rPr>
              <a:t>(Enterprise Sourcing Platform)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propiedad de la empresa </a:t>
            </a:r>
            <a:r>
              <a:rPr lang="es-MX" sz="1400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BravoSolution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.</a:t>
            </a: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dirty="0" smtClean="0">
                <a:solidFill>
                  <a:srgbClr val="FF0000"/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La licencia adquirida no permite conocer el diccionario de datos ni el diagrama entidad relación de la base de datos de la ESOP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.</a:t>
            </a:r>
            <a:endParaRPr lang="es-MX" sz="1400" dirty="0"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El módulo de reportes de la ESOP sólo permite extraer información parcial de los procedimientos de contratación; los datos son guardados en archivos de Excel.</a:t>
            </a: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b="1" dirty="0" smtClean="0">
                <a:solidFill>
                  <a:srgbClr val="FF0000"/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Durante dos años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(Jun/2010  a Jun/2012) se procesaron reportes en Excel </a:t>
            </a:r>
            <a:r>
              <a:rPr lang="es-MX" sz="1400" b="1" dirty="0" smtClean="0">
                <a:solidFill>
                  <a:srgbClr val="FF0000"/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con millones de registros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para obtener reportes ejecutivos de los procedimientos de contratación.</a:t>
            </a: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Conocer el número total de procedimientos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de contratación (LP, I3P y AD), contratos y su monto, unidades compradoras, proveedores y contratistas registrados, subastas realizadas, era una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tarea compleja y tardada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.</a:t>
            </a: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A mediados de 2012 se inició el proceso de contratación de la licencia del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módulo </a:t>
            </a:r>
            <a:r>
              <a:rPr lang="es-MX" sz="1400" b="1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DataMart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de la </a:t>
            </a:r>
            <a:r>
              <a:rPr lang="es-MX" sz="1400" b="1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ESoP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, requerida para implementar el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M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ódulo de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I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nformación e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I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nteligencia de </a:t>
            </a:r>
            <a:r>
              <a:rPr lang="es-MX" sz="1400" b="1" dirty="0">
                <a:latin typeface="Arial Unicode MS" pitchFamily="34" charset="-128"/>
                <a:cs typeface="Arial" charset="0"/>
                <a:sym typeface="Trebuchet MS" pitchFamily="34" charset="0"/>
              </a:rPr>
              <a:t>M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ercado de Contrataciones 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P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úblicas en </a:t>
            </a:r>
            <a:r>
              <a:rPr lang="es-MX" sz="1400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CompraNet</a:t>
            </a:r>
            <a:r>
              <a:rPr lang="es-MX" sz="1400" dirty="0">
                <a:latin typeface="Arial Unicode MS" pitchFamily="34" charset="-128"/>
                <a:cs typeface="Arial" charset="0"/>
                <a:sym typeface="Trebuchet MS" pitchFamily="34" charset="0"/>
              </a:rPr>
              <a:t>.</a:t>
            </a:r>
            <a:endParaRPr lang="es-MX" sz="1400" dirty="0" smtClean="0"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marL="800100" lvl="1" indent="-342900" defTabSz="349250">
              <a:buFontTx/>
              <a:buAutoNum type="arabicPeriod"/>
              <a:defRPr/>
            </a:pP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El MIIMCP ha </a:t>
            </a:r>
            <a:r>
              <a:rPr lang="es-MX" sz="1400" dirty="0">
                <a:latin typeface="Arial Unicode MS" pitchFamily="34" charset="-128"/>
                <a:cs typeface="Arial" charset="0"/>
                <a:sym typeface="Trebuchet MS" pitchFamily="34" charset="0"/>
              </a:rPr>
              <a:t>sido implementado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con el software Business </a:t>
            </a:r>
            <a:r>
              <a:rPr lang="es-MX" sz="1400" dirty="0" err="1"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r>
              <a:rPr lang="es-MX" sz="1400" dirty="0">
                <a:latin typeface="Arial Unicode MS" pitchFamily="34" charset="-128"/>
                <a:cs typeface="Arial" charset="0"/>
                <a:sym typeface="Trebuchet MS" pitchFamily="34" charset="0"/>
              </a:rPr>
              <a:t> Empresarial </a:t>
            </a:r>
            <a:r>
              <a:rPr lang="es-MX" sz="1400" b="1" dirty="0">
                <a:latin typeface="Arial Unicode MS" pitchFamily="34" charset="-128"/>
                <a:cs typeface="Arial" charset="0"/>
                <a:sym typeface="Trebuchet MS" pitchFamily="34" charset="0"/>
              </a:rPr>
              <a:t>(</a:t>
            </a:r>
            <a:r>
              <a:rPr lang="es-MX" sz="1400" b="1" dirty="0" err="1">
                <a:latin typeface="Arial Unicode MS" pitchFamily="34" charset="-128"/>
                <a:cs typeface="Arial" charset="0"/>
                <a:sym typeface="Trebuchet MS" pitchFamily="34" charset="0"/>
              </a:rPr>
              <a:t>WebFOCUS</a:t>
            </a:r>
            <a:r>
              <a:rPr lang="es-MX" sz="14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)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de la empresa </a:t>
            </a:r>
            <a:r>
              <a:rPr lang="es-MX" sz="1400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Information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r>
              <a:rPr lang="es-MX" sz="1400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Builders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.</a:t>
            </a:r>
          </a:p>
          <a:p>
            <a:pPr defTabSz="349250"/>
            <a:endParaRPr lang="es-MX" sz="1400" b="1" dirty="0">
              <a:latin typeface="Arial Unicode MS" pitchFamily="34" charset="-128"/>
              <a:cs typeface="Arial" charset="0"/>
              <a:sym typeface="Trebuchet MS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5125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5127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28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5129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0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1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5126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"/>
          <p:cNvSpPr>
            <a:spLocks/>
          </p:cNvSpPr>
          <p:nvPr/>
        </p:nvSpPr>
        <p:spPr bwMode="auto">
          <a:xfrm>
            <a:off x="381000" y="1198648"/>
            <a:ext cx="8507424" cy="452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43492" tIns="71746" rIns="143492" bIns="71746">
            <a:spAutoFit/>
          </a:bodyPr>
          <a:lstStyle/>
          <a:p>
            <a:pPr defTabSz="349250"/>
            <a:r>
              <a:rPr lang="es-MX" sz="20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sz="2000" b="1" dirty="0" err="1" smtClean="0"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r>
              <a:rPr lang="es-MX" sz="2000" b="1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. </a:t>
            </a:r>
            <a:r>
              <a:rPr lang="es-MX" sz="1400" dirty="0" smtClean="0">
                <a:latin typeface="Arial Unicode MS" pitchFamily="34" charset="-128"/>
                <a:cs typeface="Arial" charset="0"/>
                <a:sym typeface="Trebuchet MS" pitchFamily="34" charset="0"/>
              </a:rPr>
              <a:t>Módulos ESOP contratados bajo licencia de uso</a:t>
            </a:r>
            <a:endParaRPr lang="es-MX" sz="1200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>
            <a:lum bright="70000" contrast="-70000"/>
          </a:blip>
          <a:srcRect t="22736" b="5133"/>
          <a:stretch>
            <a:fillRect/>
          </a:stretch>
        </p:blipFill>
        <p:spPr bwMode="auto">
          <a:xfrm>
            <a:off x="520700" y="1720850"/>
            <a:ext cx="8239125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59"/>
          <p:cNvGrpSpPr>
            <a:grpSpLocks/>
          </p:cNvGrpSpPr>
          <p:nvPr/>
        </p:nvGrpSpPr>
        <p:grpSpPr bwMode="auto">
          <a:xfrm>
            <a:off x="2190750" y="5324475"/>
            <a:ext cx="1054100" cy="1263483"/>
            <a:chOff x="2191313" y="4783454"/>
            <a:chExt cx="1053698" cy="1262869"/>
          </a:xfrm>
        </p:grpSpPr>
        <p:sp>
          <p:nvSpPr>
            <p:cNvPr id="15" name="Rectangle 111"/>
            <p:cNvSpPr>
              <a:spLocks noChangeArrowheads="1"/>
            </p:cNvSpPr>
            <p:nvPr/>
          </p:nvSpPr>
          <p:spPr bwMode="auto">
            <a:xfrm>
              <a:off x="2191313" y="5707934"/>
              <a:ext cx="1053698" cy="3383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Negociar Mejor Precio</a:t>
              </a:r>
              <a:endParaRPr lang="en-US" dirty="0"/>
            </a:p>
          </p:txBody>
        </p:sp>
        <p:grpSp>
          <p:nvGrpSpPr>
            <p:cNvPr id="16" name="Group 174"/>
            <p:cNvGrpSpPr/>
            <p:nvPr/>
          </p:nvGrpSpPr>
          <p:grpSpPr bwMode="auto">
            <a:xfrm>
              <a:off x="2200772" y="4783454"/>
              <a:ext cx="999017" cy="879065"/>
              <a:chOff x="6626941" y="3067817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17" name="Oval 150"/>
              <p:cNvSpPr/>
              <p:nvPr/>
            </p:nvSpPr>
            <p:spPr>
              <a:xfrm>
                <a:off x="6626941" y="3067817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18" name="Rectangle 110"/>
              <p:cNvSpPr>
                <a:spLocks noChangeArrowheads="1"/>
              </p:cNvSpPr>
              <p:nvPr/>
            </p:nvSpPr>
            <p:spPr bwMode="auto">
              <a:xfrm>
                <a:off x="6781033" y="3505976"/>
                <a:ext cx="759166" cy="2291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</a:rPr>
                  <a:t>Subastas</a:t>
                </a:r>
                <a:endParaRPr lang="en-US" sz="1200" dirty="0"/>
              </a:p>
            </p:txBody>
          </p:sp>
        </p:grpSp>
      </p:grpSp>
      <p:grpSp>
        <p:nvGrpSpPr>
          <p:cNvPr id="19" name="Group 58"/>
          <p:cNvGrpSpPr>
            <a:grpSpLocks/>
          </p:cNvGrpSpPr>
          <p:nvPr/>
        </p:nvGrpSpPr>
        <p:grpSpPr bwMode="auto">
          <a:xfrm>
            <a:off x="3919538" y="5468935"/>
            <a:ext cx="1265237" cy="1266479"/>
            <a:chOff x="3920010" y="4927949"/>
            <a:chExt cx="1264703" cy="1265377"/>
          </a:xfrm>
        </p:grpSpPr>
        <p:sp>
          <p:nvSpPr>
            <p:cNvPr id="20" name="Rectangle 111"/>
            <p:cNvSpPr>
              <a:spLocks noChangeArrowheads="1"/>
            </p:cNvSpPr>
            <p:nvPr/>
          </p:nvSpPr>
          <p:spPr bwMode="auto">
            <a:xfrm>
              <a:off x="3920010" y="5855067"/>
              <a:ext cx="1264703" cy="338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100" i="1" dirty="0" err="1" smtClean="0">
                  <a:solidFill>
                    <a:srgbClr val="000000"/>
                  </a:solidFill>
                </a:rPr>
                <a:t>Evaluar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en-US" sz="1100" i="1" dirty="0" err="1" smtClean="0">
                  <a:solidFill>
                    <a:srgbClr val="000000"/>
                  </a:solidFill>
                </a:rPr>
                <a:t>Propuestas</a:t>
              </a:r>
              <a:endParaRPr lang="en-US" dirty="0"/>
            </a:p>
          </p:txBody>
        </p:sp>
        <p:grpSp>
          <p:nvGrpSpPr>
            <p:cNvPr id="21" name="Group 176"/>
            <p:cNvGrpSpPr/>
            <p:nvPr/>
          </p:nvGrpSpPr>
          <p:grpSpPr bwMode="auto">
            <a:xfrm>
              <a:off x="4062579" y="4927949"/>
              <a:ext cx="999017" cy="879065"/>
              <a:chOff x="6848164" y="1420918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22" name="Oval 153"/>
              <p:cNvSpPr/>
              <p:nvPr/>
            </p:nvSpPr>
            <p:spPr>
              <a:xfrm>
                <a:off x="6848164" y="1420918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800000">
                      <a:shade val="30000"/>
                      <a:satMod val="115000"/>
                    </a:srgbClr>
                  </a:gs>
                  <a:gs pos="50000">
                    <a:srgbClr val="800000">
                      <a:shade val="67500"/>
                      <a:satMod val="115000"/>
                    </a:srgbClr>
                  </a:gs>
                  <a:gs pos="100000">
                    <a:srgbClr val="800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23" name="Rectangle 110"/>
              <p:cNvSpPr>
                <a:spLocks noChangeArrowheads="1"/>
              </p:cNvSpPr>
              <p:nvPr/>
            </p:nvSpPr>
            <p:spPr bwMode="auto">
              <a:xfrm>
                <a:off x="6904551" y="1859078"/>
                <a:ext cx="903479" cy="2290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</a:rPr>
                  <a:t>Evaluación</a:t>
                </a:r>
                <a:endParaRPr lang="en-US" sz="1200" dirty="0"/>
              </a:p>
            </p:txBody>
          </p:sp>
        </p:grpSp>
      </p:grpSp>
      <p:grpSp>
        <p:nvGrpSpPr>
          <p:cNvPr id="24" name="Group 51"/>
          <p:cNvGrpSpPr>
            <a:grpSpLocks/>
          </p:cNvGrpSpPr>
          <p:nvPr/>
        </p:nvGrpSpPr>
        <p:grpSpPr bwMode="auto">
          <a:xfrm>
            <a:off x="5788025" y="1639887"/>
            <a:ext cx="1201738" cy="1408113"/>
            <a:chOff x="5787709" y="1098902"/>
            <a:chExt cx="1202029" cy="1407349"/>
          </a:xfrm>
        </p:grpSpPr>
        <p:sp>
          <p:nvSpPr>
            <p:cNvPr id="25" name="Rectangle 86"/>
            <p:cNvSpPr>
              <a:spLocks noChangeArrowheads="1"/>
            </p:cNvSpPr>
            <p:nvPr/>
          </p:nvSpPr>
          <p:spPr bwMode="auto">
            <a:xfrm>
              <a:off x="5787709" y="1098902"/>
              <a:ext cx="1202029" cy="507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100" i="1" dirty="0" err="1" smtClean="0">
                  <a:solidFill>
                    <a:srgbClr val="000000"/>
                  </a:solidFill>
                </a:rPr>
                <a:t>Administrar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parámetros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(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partidas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)</a:t>
              </a:r>
              <a:endParaRPr lang="en-US" dirty="0"/>
            </a:p>
          </p:txBody>
        </p:sp>
        <p:grpSp>
          <p:nvGrpSpPr>
            <p:cNvPr id="26" name="Group 178"/>
            <p:cNvGrpSpPr/>
            <p:nvPr/>
          </p:nvGrpSpPr>
          <p:grpSpPr bwMode="auto">
            <a:xfrm>
              <a:off x="5892595" y="1627186"/>
              <a:ext cx="999017" cy="879065"/>
              <a:chOff x="3347882" y="2142017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27" name="Oval 164"/>
              <p:cNvSpPr/>
              <p:nvPr/>
            </p:nvSpPr>
            <p:spPr>
              <a:xfrm>
                <a:off x="3347882" y="2142017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shade val="30000"/>
                      <a:satMod val="115000"/>
                    </a:schemeClr>
                  </a:gs>
                  <a:gs pos="50000">
                    <a:schemeClr val="bg1">
                      <a:lumMod val="50000"/>
                      <a:shade val="67500"/>
                      <a:satMod val="115000"/>
                    </a:schemeClr>
                  </a:gs>
                  <a:gs pos="100000">
                    <a:schemeClr val="bg1">
                      <a:lumMod val="50000"/>
                      <a:shade val="100000"/>
                      <a:satMod val="11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1600" dirty="0"/>
              </a:p>
            </p:txBody>
          </p:sp>
          <p:sp>
            <p:nvSpPr>
              <p:cNvPr id="28" name="Rectangle 110"/>
              <p:cNvSpPr>
                <a:spLocks noChangeArrowheads="1"/>
              </p:cNvSpPr>
              <p:nvPr/>
            </p:nvSpPr>
            <p:spPr bwMode="auto">
              <a:xfrm>
                <a:off x="3416829" y="2449601"/>
                <a:ext cx="863065" cy="6015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050" dirty="0" smtClean="0">
                    <a:solidFill>
                      <a:srgbClr val="FFFFFF"/>
                    </a:solidFill>
                  </a:rPr>
                  <a:t>Recopilación</a:t>
                </a:r>
              </a:p>
              <a:p>
                <a:pPr algn="ctr">
                  <a:defRPr/>
                </a:pPr>
                <a:r>
                  <a:rPr lang="en-US" sz="1050" dirty="0">
                    <a:solidFill>
                      <a:srgbClr val="FFFFFF"/>
                    </a:solidFill>
                  </a:rPr>
                  <a:t>d</a:t>
                </a:r>
                <a:r>
                  <a:rPr lang="en-US" sz="1050" dirty="0" smtClean="0">
                    <a:solidFill>
                      <a:srgbClr val="FFFFFF"/>
                    </a:solidFill>
                  </a:rPr>
                  <a:t>e</a:t>
                </a:r>
              </a:p>
              <a:p>
                <a:pPr algn="ctr">
                  <a:defRPr/>
                </a:pPr>
                <a:r>
                  <a:rPr lang="en-US" sz="1050" dirty="0" err="1" smtClean="0">
                    <a:solidFill>
                      <a:srgbClr val="FFFFFF"/>
                    </a:solidFill>
                  </a:rPr>
                  <a:t>Partidas</a:t>
                </a:r>
                <a:endParaRPr lang="en-US" sz="1200" dirty="0"/>
              </a:p>
            </p:txBody>
          </p:sp>
        </p:grpSp>
      </p:grpSp>
      <p:grpSp>
        <p:nvGrpSpPr>
          <p:cNvPr id="29" name="Group 56"/>
          <p:cNvGrpSpPr>
            <a:grpSpLocks/>
          </p:cNvGrpSpPr>
          <p:nvPr/>
        </p:nvGrpSpPr>
        <p:grpSpPr bwMode="auto">
          <a:xfrm>
            <a:off x="5919789" y="5326058"/>
            <a:ext cx="998537" cy="1281075"/>
            <a:chOff x="5919098" y="4785264"/>
            <a:chExt cx="999017" cy="1280603"/>
          </a:xfrm>
        </p:grpSpPr>
        <p:sp>
          <p:nvSpPr>
            <p:cNvPr id="30" name="Rectangle 103"/>
            <p:cNvSpPr>
              <a:spLocks noChangeArrowheads="1"/>
            </p:cNvSpPr>
            <p:nvPr/>
          </p:nvSpPr>
          <p:spPr bwMode="auto">
            <a:xfrm>
              <a:off x="6165337" y="5727438"/>
              <a:ext cx="752170" cy="3384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Recopilar </a:t>
              </a:r>
            </a:p>
            <a:p>
              <a:pPr algn="ctr"/>
              <a:r>
                <a:rPr lang="en-US" sz="1100" i="1" dirty="0" err="1" smtClean="0">
                  <a:solidFill>
                    <a:srgbClr val="000000"/>
                  </a:solidFill>
                </a:rPr>
                <a:t>Propuestas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</a:t>
              </a:r>
              <a:endParaRPr lang="en-US" dirty="0"/>
            </a:p>
          </p:txBody>
        </p:sp>
        <p:grpSp>
          <p:nvGrpSpPr>
            <p:cNvPr id="31" name="Group 177"/>
            <p:cNvGrpSpPr/>
            <p:nvPr/>
          </p:nvGrpSpPr>
          <p:grpSpPr bwMode="auto">
            <a:xfrm>
              <a:off x="5919098" y="4785264"/>
              <a:ext cx="999017" cy="879065"/>
              <a:chOff x="5129213" y="1490355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32" name="Oval 166"/>
              <p:cNvSpPr/>
              <p:nvPr/>
            </p:nvSpPr>
            <p:spPr>
              <a:xfrm>
                <a:off x="5129213" y="1490355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7028C0">
                      <a:shade val="30000"/>
                      <a:satMod val="115000"/>
                    </a:srgbClr>
                  </a:gs>
                  <a:gs pos="50000">
                    <a:srgbClr val="7028C0">
                      <a:shade val="67500"/>
                      <a:satMod val="115000"/>
                    </a:srgbClr>
                  </a:gs>
                  <a:gs pos="100000">
                    <a:srgbClr val="7028C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3" name="Rectangle 110"/>
              <p:cNvSpPr>
                <a:spLocks noChangeArrowheads="1"/>
              </p:cNvSpPr>
              <p:nvPr/>
            </p:nvSpPr>
            <p:spPr bwMode="auto">
              <a:xfrm>
                <a:off x="5216882" y="1675643"/>
                <a:ext cx="923926" cy="6875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lIns="0" tIns="0" rIns="0" bIns="0">
                <a:spAutoFit/>
              </a:bodyPr>
              <a:lstStyle/>
              <a:p>
                <a:pPr algn="ctr">
                  <a:defRPr/>
                </a:pPr>
                <a:endParaRPr lang="en-US" sz="1200" dirty="0">
                  <a:solidFill>
                    <a:srgbClr val="FFFFFF"/>
                  </a:solidFill>
                </a:endParaRPr>
              </a:p>
              <a:p>
                <a:pPr algn="ctr">
                  <a:defRPr/>
                </a:pPr>
                <a:r>
                  <a:rPr lang="en-US" sz="1200" dirty="0" smtClean="0">
                    <a:solidFill>
                      <a:srgbClr val="FFFFFF"/>
                    </a:solidFill>
                  </a:rPr>
                  <a:t>Negociaciones</a:t>
                </a:r>
                <a:endParaRPr lang="en-US" sz="1200" dirty="0"/>
              </a:p>
            </p:txBody>
          </p:sp>
        </p:grpSp>
      </p:grpSp>
      <p:grpSp>
        <p:nvGrpSpPr>
          <p:cNvPr id="34" name="Group 60"/>
          <p:cNvGrpSpPr>
            <a:grpSpLocks/>
          </p:cNvGrpSpPr>
          <p:nvPr/>
        </p:nvGrpSpPr>
        <p:grpSpPr bwMode="auto">
          <a:xfrm>
            <a:off x="1036638" y="4338638"/>
            <a:ext cx="998537" cy="1293349"/>
            <a:chOff x="1036344" y="3797527"/>
            <a:chExt cx="999017" cy="1292691"/>
          </a:xfrm>
        </p:grpSpPr>
        <p:sp>
          <p:nvSpPr>
            <p:cNvPr id="35" name="Rectangle 119"/>
            <p:cNvSpPr>
              <a:spLocks noChangeArrowheads="1"/>
            </p:cNvSpPr>
            <p:nvPr/>
          </p:nvSpPr>
          <p:spPr bwMode="auto">
            <a:xfrm>
              <a:off x="1157530" y="4751836"/>
              <a:ext cx="710860" cy="3383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Analisis y Control</a:t>
              </a:r>
              <a:endParaRPr lang="en-US" sz="1100" i="1" dirty="0">
                <a:solidFill>
                  <a:srgbClr val="000000"/>
                </a:solidFill>
              </a:endParaRPr>
            </a:p>
          </p:txBody>
        </p:sp>
        <p:grpSp>
          <p:nvGrpSpPr>
            <p:cNvPr id="36" name="Group 183"/>
            <p:cNvGrpSpPr/>
            <p:nvPr/>
          </p:nvGrpSpPr>
          <p:grpSpPr bwMode="auto">
            <a:xfrm>
              <a:off x="1036344" y="3797527"/>
              <a:ext cx="999017" cy="879064"/>
              <a:chOff x="5402824" y="3760971"/>
              <a:chExt cx="1111045" cy="1091379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37" name="Oval 168"/>
              <p:cNvSpPr/>
              <p:nvPr/>
            </p:nvSpPr>
            <p:spPr>
              <a:xfrm>
                <a:off x="5402824" y="3760971"/>
                <a:ext cx="1111045" cy="1091379"/>
              </a:xfrm>
              <a:prstGeom prst="ellipse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38" name="Rectangle 110"/>
              <p:cNvSpPr>
                <a:spLocks noChangeArrowheads="1"/>
              </p:cNvSpPr>
              <p:nvPr/>
            </p:nvSpPr>
            <p:spPr bwMode="auto">
              <a:xfrm>
                <a:off x="5517590" y="4179485"/>
                <a:ext cx="722366" cy="2291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 dirty="0" smtClean="0">
                    <a:solidFill>
                      <a:schemeClr val="bg1"/>
                    </a:solidFill>
                  </a:rPr>
                  <a:t>Informes</a:t>
                </a:r>
                <a:endParaRPr lang="en-US" sz="1200" dirty="0">
                  <a:solidFill>
                    <a:schemeClr val="bg1"/>
                  </a:solidFill>
                </a:endParaRPr>
              </a:p>
            </p:txBody>
          </p:sp>
        </p:grpSp>
      </p:grpSp>
      <p:grpSp>
        <p:nvGrpSpPr>
          <p:cNvPr id="39" name="Group 61"/>
          <p:cNvGrpSpPr>
            <a:grpSpLocks/>
          </p:cNvGrpSpPr>
          <p:nvPr/>
        </p:nvGrpSpPr>
        <p:grpSpPr bwMode="auto">
          <a:xfrm>
            <a:off x="1143004" y="2579687"/>
            <a:ext cx="998538" cy="1260475"/>
            <a:chOff x="1143016" y="2039084"/>
            <a:chExt cx="999017" cy="1259123"/>
          </a:xfrm>
        </p:grpSpPr>
        <p:sp>
          <p:nvSpPr>
            <p:cNvPr id="40" name="Rectangle 128"/>
            <p:cNvSpPr>
              <a:spLocks noChangeArrowheads="1"/>
            </p:cNvSpPr>
            <p:nvPr/>
          </p:nvSpPr>
          <p:spPr bwMode="auto">
            <a:xfrm>
              <a:off x="1146870" y="2039084"/>
              <a:ext cx="965471" cy="338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i="1" dirty="0" err="1" smtClean="0">
                  <a:solidFill>
                    <a:srgbClr val="000000"/>
                  </a:solidFill>
                </a:rPr>
                <a:t>Administración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</a:t>
              </a:r>
            </a:p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de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Contratos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</a:t>
              </a:r>
            </a:p>
          </p:txBody>
        </p:sp>
        <p:grpSp>
          <p:nvGrpSpPr>
            <p:cNvPr id="41" name="Group 182"/>
            <p:cNvGrpSpPr/>
            <p:nvPr/>
          </p:nvGrpSpPr>
          <p:grpSpPr bwMode="auto">
            <a:xfrm>
              <a:off x="1143016" y="2419142"/>
              <a:ext cx="999017" cy="879065"/>
              <a:chOff x="4037218" y="4380423"/>
              <a:chExt cx="1111045" cy="1091380"/>
            </a:xfrm>
            <a:solidFill>
              <a:srgbClr val="FF6600"/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42" name="Oval 170"/>
              <p:cNvSpPr/>
              <p:nvPr/>
            </p:nvSpPr>
            <p:spPr>
              <a:xfrm>
                <a:off x="4037218" y="4380423"/>
                <a:ext cx="1111045" cy="1091380"/>
              </a:xfrm>
              <a:prstGeom prst="ellipse">
                <a:avLst/>
              </a:prstGeom>
              <a:grpFill/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3" name="Rectangle 110"/>
              <p:cNvSpPr>
                <a:spLocks noChangeArrowheads="1"/>
              </p:cNvSpPr>
              <p:nvPr/>
            </p:nvSpPr>
            <p:spPr bwMode="auto">
              <a:xfrm>
                <a:off x="4151982" y="4739925"/>
                <a:ext cx="845028" cy="458603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200" dirty="0">
                    <a:solidFill>
                      <a:srgbClr val="FFFFFF"/>
                    </a:solidFill>
                  </a:rPr>
                  <a:t>eContract </a:t>
                </a:r>
              </a:p>
              <a:p>
                <a:pPr algn="ctr">
                  <a:defRPr/>
                </a:pPr>
                <a:r>
                  <a:rPr lang="en-GB" sz="1200" dirty="0">
                    <a:solidFill>
                      <a:srgbClr val="FFFFFF"/>
                    </a:solidFill>
                  </a:rPr>
                  <a:t>Mgt</a:t>
                </a:r>
                <a:endParaRPr lang="en-US" sz="1200" dirty="0"/>
              </a:p>
            </p:txBody>
          </p:sp>
        </p:grpSp>
      </p:grpSp>
      <p:grpSp>
        <p:nvGrpSpPr>
          <p:cNvPr id="44" name="Group 53"/>
          <p:cNvGrpSpPr>
            <a:grpSpLocks/>
          </p:cNvGrpSpPr>
          <p:nvPr/>
        </p:nvGrpSpPr>
        <p:grpSpPr bwMode="auto">
          <a:xfrm>
            <a:off x="7267576" y="4387850"/>
            <a:ext cx="1175992" cy="1434593"/>
            <a:chOff x="7267883" y="3847055"/>
            <a:chExt cx="1176556" cy="1433864"/>
          </a:xfrm>
        </p:grpSpPr>
        <p:sp>
          <p:nvSpPr>
            <p:cNvPr id="45" name="Rectangle 65"/>
            <p:cNvSpPr>
              <a:spLocks noChangeArrowheads="1"/>
            </p:cNvSpPr>
            <p:nvPr/>
          </p:nvSpPr>
          <p:spPr bwMode="auto">
            <a:xfrm>
              <a:off x="7575463" y="4261720"/>
              <a:ext cx="602375" cy="196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Mgmnt</a:t>
              </a:r>
              <a:endParaRPr lang="en-US" dirty="0"/>
            </a:p>
          </p:txBody>
        </p:sp>
        <p:sp>
          <p:nvSpPr>
            <p:cNvPr id="46" name="Rectangle 137"/>
            <p:cNvSpPr>
              <a:spLocks noChangeArrowheads="1"/>
            </p:cNvSpPr>
            <p:nvPr/>
          </p:nvSpPr>
          <p:spPr bwMode="auto">
            <a:xfrm>
              <a:off x="7369912" y="4773346"/>
              <a:ext cx="1074527" cy="5075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Gestión</a:t>
              </a:r>
            </a:p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Relaciones con </a:t>
              </a:r>
            </a:p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Proveedores</a:t>
              </a:r>
              <a:endParaRPr lang="en-US" dirty="0"/>
            </a:p>
          </p:txBody>
        </p:sp>
        <p:grpSp>
          <p:nvGrpSpPr>
            <p:cNvPr id="47" name="Group 181"/>
            <p:cNvGrpSpPr/>
            <p:nvPr/>
          </p:nvGrpSpPr>
          <p:grpSpPr bwMode="auto">
            <a:xfrm>
              <a:off x="7267883" y="3847055"/>
              <a:ext cx="999017" cy="879065"/>
              <a:chOff x="2403987" y="4793073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48" name="Oval 172"/>
              <p:cNvSpPr/>
              <p:nvPr/>
            </p:nvSpPr>
            <p:spPr>
              <a:xfrm>
                <a:off x="2403987" y="4793073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50">
                      <a:shade val="30000"/>
                      <a:satMod val="115000"/>
                    </a:srgbClr>
                  </a:gs>
                  <a:gs pos="50000">
                    <a:srgbClr val="00B050">
                      <a:shade val="67500"/>
                      <a:satMod val="115000"/>
                    </a:srgbClr>
                  </a:gs>
                  <a:gs pos="100000">
                    <a:srgbClr val="00B05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49" name="Rectangle 110"/>
              <p:cNvSpPr>
                <a:spLocks noChangeArrowheads="1"/>
              </p:cNvSpPr>
              <p:nvPr/>
            </p:nvSpPr>
            <p:spPr bwMode="auto">
              <a:xfrm>
                <a:off x="2598169" y="5152574"/>
                <a:ext cx="682625" cy="4583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US" sz="1200" dirty="0">
                    <a:solidFill>
                      <a:srgbClr val="FFFFFF"/>
                    </a:solidFill>
                  </a:rPr>
                  <a:t>eVendor </a:t>
                </a:r>
              </a:p>
              <a:p>
                <a:pPr algn="ctr">
                  <a:defRPr/>
                </a:pPr>
                <a:r>
                  <a:rPr lang="en-US" sz="1200" dirty="0" err="1" smtClean="0">
                    <a:solidFill>
                      <a:srgbClr val="FFFFFF"/>
                    </a:solidFill>
                  </a:rPr>
                  <a:t>Mgt</a:t>
                </a:r>
                <a:endParaRPr lang="en-US" sz="1200" dirty="0"/>
              </a:p>
            </p:txBody>
          </p:sp>
        </p:grpSp>
      </p:grpSp>
      <p:grpSp>
        <p:nvGrpSpPr>
          <p:cNvPr id="50" name="Group 63"/>
          <p:cNvGrpSpPr>
            <a:grpSpLocks/>
          </p:cNvGrpSpPr>
          <p:nvPr/>
        </p:nvGrpSpPr>
        <p:grpSpPr bwMode="auto">
          <a:xfrm>
            <a:off x="3986494" y="1647825"/>
            <a:ext cx="1421864" cy="1060450"/>
            <a:chOff x="3986208" y="1106874"/>
            <a:chExt cx="1422549" cy="1059901"/>
          </a:xfrm>
        </p:grpSpPr>
        <p:sp>
          <p:nvSpPr>
            <p:cNvPr id="51" name="Rectangle 146"/>
            <p:cNvSpPr>
              <a:spLocks noChangeArrowheads="1"/>
            </p:cNvSpPr>
            <p:nvPr/>
          </p:nvSpPr>
          <p:spPr bwMode="auto">
            <a:xfrm>
              <a:off x="3986208" y="1106874"/>
              <a:ext cx="1422549" cy="169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BD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accesible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al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cliente</a:t>
              </a:r>
              <a:endParaRPr lang="en-US" dirty="0"/>
            </a:p>
          </p:txBody>
        </p:sp>
        <p:grpSp>
          <p:nvGrpSpPr>
            <p:cNvPr id="52" name="Group 180"/>
            <p:cNvGrpSpPr/>
            <p:nvPr/>
          </p:nvGrpSpPr>
          <p:grpSpPr bwMode="auto">
            <a:xfrm>
              <a:off x="4047862" y="1287710"/>
              <a:ext cx="999017" cy="879065"/>
              <a:chOff x="973389" y="4514067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3" name="Oval 155"/>
              <p:cNvSpPr/>
              <p:nvPr/>
            </p:nvSpPr>
            <p:spPr>
              <a:xfrm>
                <a:off x="973389" y="4514067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4" name="Rectangle 110"/>
              <p:cNvSpPr>
                <a:spLocks noChangeArrowheads="1"/>
              </p:cNvSpPr>
              <p:nvPr/>
            </p:nvSpPr>
            <p:spPr bwMode="auto">
              <a:xfrm>
                <a:off x="1040199" y="4865281"/>
                <a:ext cx="977423" cy="305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GB" sz="1600" b="1" dirty="0" err="1" smtClean="0">
                    <a:solidFill>
                      <a:srgbClr val="FFFFFF"/>
                    </a:solidFill>
                  </a:rPr>
                  <a:t>DataMart</a:t>
                </a:r>
                <a:endParaRPr lang="en-GB" sz="1600" b="1" dirty="0">
                  <a:solidFill>
                    <a:srgbClr val="FFFFFF"/>
                  </a:solidFill>
                </a:endParaRPr>
              </a:p>
            </p:txBody>
          </p:sp>
        </p:grpSp>
      </p:grpSp>
      <p:grpSp>
        <p:nvGrpSpPr>
          <p:cNvPr id="55" name="Group 62"/>
          <p:cNvGrpSpPr>
            <a:grpSpLocks/>
          </p:cNvGrpSpPr>
          <p:nvPr/>
        </p:nvGrpSpPr>
        <p:grpSpPr bwMode="auto">
          <a:xfrm>
            <a:off x="2276475" y="1773237"/>
            <a:ext cx="1265238" cy="1249363"/>
            <a:chOff x="2276849" y="1231324"/>
            <a:chExt cx="1264703" cy="1250171"/>
          </a:xfrm>
        </p:grpSpPr>
        <p:sp>
          <p:nvSpPr>
            <p:cNvPr id="56" name="Rectangle 111"/>
            <p:cNvSpPr>
              <a:spLocks noChangeArrowheads="1"/>
            </p:cNvSpPr>
            <p:nvPr/>
          </p:nvSpPr>
          <p:spPr bwMode="auto">
            <a:xfrm>
              <a:off x="2276849" y="1231324"/>
              <a:ext cx="1264703" cy="169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sz="1100" i="1" dirty="0" err="1" smtClean="0">
                  <a:solidFill>
                    <a:srgbClr val="000000"/>
                  </a:solidFill>
                </a:rPr>
                <a:t>Módulo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WS</a:t>
              </a:r>
              <a:endParaRPr lang="en-US" dirty="0"/>
            </a:p>
          </p:txBody>
        </p:sp>
        <p:grpSp>
          <p:nvGrpSpPr>
            <p:cNvPr id="57" name="Group 176"/>
            <p:cNvGrpSpPr/>
            <p:nvPr/>
          </p:nvGrpSpPr>
          <p:grpSpPr bwMode="auto">
            <a:xfrm>
              <a:off x="2450194" y="1602430"/>
              <a:ext cx="999017" cy="879065"/>
              <a:chOff x="6863341" y="1522585"/>
              <a:chExt cx="1111045" cy="1091380"/>
            </a:xfrm>
            <a:solidFill>
              <a:schemeClr val="tx2">
                <a:lumMod val="60000"/>
                <a:lumOff val="40000"/>
              </a:schemeClr>
            </a:solidFill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8" name="Oval 54"/>
              <p:cNvSpPr/>
              <p:nvPr/>
            </p:nvSpPr>
            <p:spPr>
              <a:xfrm>
                <a:off x="6863341" y="1522585"/>
                <a:ext cx="1111045" cy="1091380"/>
              </a:xfrm>
              <a:prstGeom prst="ellips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  <a:effectLst>
                <a:reflection blurRad="6350" stA="50000" endA="300" endPos="55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0" hangingPunct="0">
                  <a:defRPr/>
                </a:pPr>
                <a:endParaRPr lang="en-US" dirty="0"/>
              </a:p>
            </p:txBody>
          </p:sp>
          <p:sp>
            <p:nvSpPr>
              <p:cNvPr id="59" name="Rectangle 110"/>
              <p:cNvSpPr>
                <a:spLocks noChangeArrowheads="1"/>
              </p:cNvSpPr>
              <p:nvPr/>
            </p:nvSpPr>
            <p:spPr bwMode="auto">
              <a:xfrm>
                <a:off x="6962657" y="1895205"/>
                <a:ext cx="895350" cy="458831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lIns="0" tIns="0" rIns="0" bIns="0">
                <a:spAutoFit/>
              </a:bodyPr>
              <a:lstStyle/>
              <a:p>
                <a:pPr algn="ctr" eaLnBrk="0" hangingPunct="0">
                  <a:defRPr/>
                </a:pPr>
                <a:r>
                  <a:rPr lang="en-US" sz="1200" dirty="0" err="1" smtClean="0">
                    <a:solidFill>
                      <a:srgbClr val="FFFFFF"/>
                    </a:solidFill>
                  </a:rPr>
                  <a:t>Integración</a:t>
                </a:r>
                <a:r>
                  <a:rPr lang="en-US" sz="1200" dirty="0" smtClean="0">
                    <a:solidFill>
                      <a:srgbClr val="FFFFFF"/>
                    </a:solidFill>
                  </a:rPr>
                  <a:t> GRP</a:t>
                </a:r>
                <a:endParaRPr lang="en-US" sz="1200" dirty="0">
                  <a:cs typeface="+mn-cs"/>
                </a:endParaRPr>
              </a:p>
            </p:txBody>
          </p:sp>
        </p:grpSp>
      </p:grpSp>
      <p:grpSp>
        <p:nvGrpSpPr>
          <p:cNvPr id="62" name="Group 52"/>
          <p:cNvGrpSpPr>
            <a:grpSpLocks/>
          </p:cNvGrpSpPr>
          <p:nvPr/>
        </p:nvGrpSpPr>
        <p:grpSpPr bwMode="auto">
          <a:xfrm>
            <a:off x="7311770" y="2649537"/>
            <a:ext cx="999153" cy="1254125"/>
            <a:chOff x="7311794" y="2107448"/>
            <a:chExt cx="999018" cy="1254631"/>
          </a:xfrm>
        </p:grpSpPr>
        <p:sp>
          <p:nvSpPr>
            <p:cNvPr id="63" name="Rectangle 65"/>
            <p:cNvSpPr>
              <a:spLocks noChangeArrowheads="1"/>
            </p:cNvSpPr>
            <p:nvPr/>
          </p:nvSpPr>
          <p:spPr bwMode="auto">
            <a:xfrm>
              <a:off x="7619371" y="2897679"/>
              <a:ext cx="602375" cy="196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FFFF"/>
                  </a:solidFill>
                </a:rPr>
                <a:t>Mgmnt</a:t>
              </a:r>
              <a:endParaRPr lang="en-US" dirty="0"/>
            </a:p>
          </p:txBody>
        </p:sp>
        <p:sp>
          <p:nvSpPr>
            <p:cNvPr id="64" name="Rectangle 137"/>
            <p:cNvSpPr>
              <a:spLocks noChangeArrowheads="1"/>
            </p:cNvSpPr>
            <p:nvPr/>
          </p:nvSpPr>
          <p:spPr bwMode="auto">
            <a:xfrm>
              <a:off x="7916490" y="2107448"/>
              <a:ext cx="64" cy="2771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5" name="Group 181"/>
            <p:cNvGrpSpPr/>
            <p:nvPr/>
          </p:nvGrpSpPr>
          <p:grpSpPr bwMode="auto">
            <a:xfrm>
              <a:off x="7311794" y="2483014"/>
              <a:ext cx="999018" cy="879065"/>
              <a:chOff x="2403987" y="4793073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66" name="Oval 49"/>
              <p:cNvSpPr/>
              <p:nvPr/>
            </p:nvSpPr>
            <p:spPr>
              <a:xfrm>
                <a:off x="2403987" y="4793073"/>
                <a:ext cx="1111045" cy="109138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67" name="Rectangle 110"/>
              <p:cNvSpPr>
                <a:spLocks noChangeArrowheads="1"/>
              </p:cNvSpPr>
              <p:nvPr/>
            </p:nvSpPr>
            <p:spPr bwMode="auto">
              <a:xfrm>
                <a:off x="2531282" y="5171136"/>
                <a:ext cx="857392" cy="4013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 algn="ctr">
                  <a:defRPr/>
                </a:pPr>
                <a:r>
                  <a:rPr lang="en-US" sz="1050" dirty="0" smtClean="0">
                    <a:solidFill>
                      <a:srgbClr val="FFFFFF"/>
                    </a:solidFill>
                  </a:rPr>
                  <a:t>Gestor </a:t>
                </a:r>
              </a:p>
              <a:p>
                <a:pPr algn="ctr">
                  <a:defRPr/>
                </a:pPr>
                <a:r>
                  <a:rPr lang="en-US" sz="1050" dirty="0" smtClean="0">
                    <a:solidFill>
                      <a:srgbClr val="FFFFFF"/>
                    </a:solidFill>
                  </a:rPr>
                  <a:t>Documental</a:t>
                </a:r>
                <a:endParaRPr lang="en-US" sz="1050" dirty="0"/>
              </a:p>
            </p:txBody>
          </p:sp>
        </p:grpSp>
      </p:grpSp>
      <p:pic>
        <p:nvPicPr>
          <p:cNvPr id="68" name="Picture 8" descr="aviso-compran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 rot="643038">
            <a:off x="2896547" y="2971144"/>
            <a:ext cx="3571874" cy="2257425"/>
          </a:xfrm>
          <a:prstGeom prst="rect">
            <a:avLst/>
          </a:prstGeom>
          <a:noFill/>
          <a:ln w="34925"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miter lim="800000"/>
            <a:headEnd/>
            <a:tailEnd/>
          </a:ln>
          <a:effectLst>
            <a:glow rad="152400">
              <a:schemeClr val="accent1">
                <a:alpha val="46000"/>
              </a:schemeClr>
            </a:glow>
            <a:outerShdw blurRad="330200" dir="13740000" sx="78000" sy="78000" algn="ctr">
              <a:srgbClr val="000000">
                <a:alpha val="0"/>
              </a:srgbClr>
            </a:outerShdw>
            <a:softEdge rad="762000"/>
          </a:effectLst>
          <a:scene3d>
            <a:camera prst="perspectiveFront" fov="3900000">
              <a:rot lat="19715306" lon="19929349" rev="2120621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</p:pic>
      <p:sp>
        <p:nvSpPr>
          <p:cNvPr id="69" name="Rectangle 86"/>
          <p:cNvSpPr>
            <a:spLocks noChangeArrowheads="1"/>
          </p:cNvSpPr>
          <p:nvPr/>
        </p:nvSpPr>
        <p:spPr bwMode="auto">
          <a:xfrm>
            <a:off x="7349609" y="2587982"/>
            <a:ext cx="1201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100" i="1" dirty="0" err="1" smtClean="0">
                <a:solidFill>
                  <a:srgbClr val="000000"/>
                </a:solidFill>
              </a:rPr>
              <a:t>Administración</a:t>
            </a:r>
            <a:r>
              <a:rPr lang="en-US" sz="1100" i="1" dirty="0" smtClean="0">
                <a:solidFill>
                  <a:srgbClr val="000000"/>
                </a:solidFill>
              </a:rPr>
              <a:t> de </a:t>
            </a:r>
          </a:p>
          <a:p>
            <a:pPr algn="ctr"/>
            <a:r>
              <a:rPr lang="en-US" sz="1100" i="1" dirty="0" err="1" smtClean="0">
                <a:solidFill>
                  <a:srgbClr val="000000"/>
                </a:solidFill>
              </a:rPr>
              <a:t>archivos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1317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2560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25613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25615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25616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25617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8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619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25614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5604" name="Rectangle 2"/>
          <p:cNvSpPr>
            <a:spLocks/>
          </p:cNvSpPr>
          <p:nvPr/>
        </p:nvSpPr>
        <p:spPr bwMode="auto">
          <a:xfrm>
            <a:off x="334963" y="1346200"/>
            <a:ext cx="4287837" cy="1129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MX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r>
              <a:rPr lang="es-MX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/>
            </a:r>
            <a:br>
              <a:rPr lang="es-MX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</a:br>
            <a:endParaRPr lang="es-MX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defTabSz="349250"/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¿</a:t>
            </a:r>
            <a:r>
              <a:rPr lang="es-MX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Cómo encontrar SW </a:t>
            </a:r>
            <a:r>
              <a:rPr lang="es-MX" sz="1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BI de </a:t>
            </a:r>
            <a:r>
              <a:rPr lang="es-MX" sz="1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calidad?</a:t>
            </a:r>
            <a:endParaRPr lang="es-MX" sz="1400" dirty="0">
              <a:solidFill>
                <a:schemeClr val="accent6">
                  <a:lumMod val="60000"/>
                  <a:lumOff val="40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defTabSz="349250"/>
            <a:endParaRPr lang="es-MX" sz="1400" dirty="0">
              <a:solidFill>
                <a:schemeClr val="accent6">
                  <a:lumMod val="60000"/>
                  <a:lumOff val="40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</p:txBody>
      </p:sp>
      <p:pic>
        <p:nvPicPr>
          <p:cNvPr id="2560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07" y="3505200"/>
            <a:ext cx="1061342" cy="54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19 Imagen"/>
          <p:cNvPicPr/>
          <p:nvPr/>
        </p:nvPicPr>
        <p:blipFill>
          <a:blip r:embed="rId8"/>
          <a:stretch>
            <a:fillRect/>
          </a:stretch>
        </p:blipFill>
        <p:spPr>
          <a:xfrm>
            <a:off x="4800600" y="1311275"/>
            <a:ext cx="4191000" cy="4886325"/>
          </a:xfrm>
          <a:prstGeom prst="rect">
            <a:avLst/>
          </a:prstGeom>
        </p:spPr>
      </p:pic>
      <p:pic>
        <p:nvPicPr>
          <p:cNvPr id="25620" name="Picture 2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35" y="2475978"/>
            <a:ext cx="1621465" cy="628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1" name="Picture 2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7268" y="2590800"/>
            <a:ext cx="1557716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2" name="Picture 2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9000"/>
            <a:ext cx="21336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3" name="Picture 2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534" y="4135540"/>
            <a:ext cx="1078933" cy="518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4" name="Picture 2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5" y="4282622"/>
            <a:ext cx="14573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5" name="Picture 2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239" y="4800600"/>
            <a:ext cx="1876425" cy="48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626" name="Picture 26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233" y="5180116"/>
            <a:ext cx="1340967" cy="47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63"/>
          <p:cNvGrpSpPr>
            <a:grpSpLocks/>
          </p:cNvGrpSpPr>
          <p:nvPr/>
        </p:nvGrpSpPr>
        <p:grpSpPr bwMode="auto">
          <a:xfrm>
            <a:off x="3337940" y="3577217"/>
            <a:ext cx="1421864" cy="1060450"/>
            <a:chOff x="3986208" y="1106874"/>
            <a:chExt cx="1422549" cy="1059901"/>
          </a:xfrm>
        </p:grpSpPr>
        <p:sp>
          <p:nvSpPr>
            <p:cNvPr id="48" name="Rectangle 146"/>
            <p:cNvSpPr>
              <a:spLocks noChangeArrowheads="1"/>
            </p:cNvSpPr>
            <p:nvPr/>
          </p:nvSpPr>
          <p:spPr bwMode="auto">
            <a:xfrm>
              <a:off x="3986208" y="1106874"/>
              <a:ext cx="1422549" cy="169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100" i="1" dirty="0" smtClean="0">
                  <a:solidFill>
                    <a:srgbClr val="000000"/>
                  </a:solidFill>
                </a:rPr>
                <a:t>BD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accesible</a:t>
              </a:r>
              <a:r>
                <a:rPr lang="en-US" sz="1100" i="1" dirty="0" smtClean="0">
                  <a:solidFill>
                    <a:srgbClr val="000000"/>
                  </a:solidFill>
                </a:rPr>
                <a:t> al </a:t>
              </a:r>
              <a:r>
                <a:rPr lang="en-US" sz="1100" i="1" dirty="0" err="1" smtClean="0">
                  <a:solidFill>
                    <a:srgbClr val="000000"/>
                  </a:solidFill>
                </a:rPr>
                <a:t>cliente</a:t>
              </a:r>
              <a:endParaRPr lang="en-US" dirty="0"/>
            </a:p>
          </p:txBody>
        </p:sp>
        <p:grpSp>
          <p:nvGrpSpPr>
            <p:cNvPr id="49" name="Group 180"/>
            <p:cNvGrpSpPr/>
            <p:nvPr/>
          </p:nvGrpSpPr>
          <p:grpSpPr bwMode="auto">
            <a:xfrm>
              <a:off x="4047862" y="1287710"/>
              <a:ext cx="999017" cy="879065"/>
              <a:chOff x="973389" y="4514067"/>
              <a:chExt cx="1111045" cy="1091380"/>
            </a:xfrm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</p:grpSpPr>
          <p:sp>
            <p:nvSpPr>
              <p:cNvPr id="50" name="Oval 155"/>
              <p:cNvSpPr/>
              <p:nvPr/>
            </p:nvSpPr>
            <p:spPr>
              <a:xfrm>
                <a:off x="973389" y="4514067"/>
                <a:ext cx="1111045" cy="1091380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>
                      <a:shade val="30000"/>
                      <a:satMod val="115000"/>
                    </a:srgbClr>
                  </a:gs>
                  <a:gs pos="50000">
                    <a:srgbClr val="FFC000">
                      <a:shade val="67500"/>
                      <a:satMod val="115000"/>
                    </a:srgbClr>
                  </a:gs>
                  <a:gs pos="100000">
                    <a:srgbClr val="FFC00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>
                <a:reflection blurRad="6350" stA="50000" endA="300" endPos="90000" dir="5400000" sy="-100000" algn="bl" rotWithShape="0"/>
              </a:effectLst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51" name="Rectangle 110"/>
              <p:cNvSpPr>
                <a:spLocks noChangeArrowheads="1"/>
              </p:cNvSpPr>
              <p:nvPr/>
            </p:nvSpPr>
            <p:spPr bwMode="auto">
              <a:xfrm>
                <a:off x="1040199" y="4865281"/>
                <a:ext cx="977423" cy="305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p3d>
                <a:bevelT w="139700" h="139700"/>
              </a:sp3d>
            </p:spPr>
            <p:txBody>
              <a:bodyPr wrap="none" lIns="0" tIns="0" rIns="0" bIns="0">
                <a:spAutoFit/>
              </a:bodyPr>
              <a:lstStyle/>
              <a:p>
                <a:pPr>
                  <a:defRPr/>
                </a:pPr>
                <a:r>
                  <a:rPr lang="en-GB" sz="1600" b="1" dirty="0" err="1" smtClean="0">
                    <a:solidFill>
                      <a:srgbClr val="FFFFFF"/>
                    </a:solidFill>
                  </a:rPr>
                  <a:t>DataMart</a:t>
                </a:r>
                <a:endParaRPr lang="en-GB" sz="1600" b="1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36" name="35 Conector recto de flecha"/>
          <p:cNvCxnSpPr/>
          <p:nvPr/>
        </p:nvCxnSpPr>
        <p:spPr>
          <a:xfrm>
            <a:off x="1826345" y="5417708"/>
            <a:ext cx="4826639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5125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5127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28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5129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0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1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5126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"/>
          <p:cNvSpPr>
            <a:spLocks/>
          </p:cNvSpPr>
          <p:nvPr/>
        </p:nvSpPr>
        <p:spPr bwMode="auto">
          <a:xfrm>
            <a:off x="512763" y="1344613"/>
            <a:ext cx="8382000" cy="66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MX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endParaRPr lang="es-MX" sz="1400" b="1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defTabSz="349250"/>
            <a:endParaRPr lang="es-MX" sz="1400" b="1" dirty="0" smtClean="0">
              <a:solidFill>
                <a:srgbClr val="FF0000"/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97559" y="4232526"/>
            <a:ext cx="22408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/>
              <a:t>PAAASOP</a:t>
            </a:r>
          </a:p>
        </p:txBody>
      </p:sp>
      <p:sp>
        <p:nvSpPr>
          <p:cNvPr id="13" name="12 Disco magnético"/>
          <p:cNvSpPr/>
          <p:nvPr/>
        </p:nvSpPr>
        <p:spPr bwMode="auto">
          <a:xfrm>
            <a:off x="636865" y="4671471"/>
            <a:ext cx="1189480" cy="919088"/>
          </a:xfrm>
          <a:prstGeom prst="flowChartMagneticDis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13 Disco magnético"/>
          <p:cNvSpPr/>
          <p:nvPr/>
        </p:nvSpPr>
        <p:spPr bwMode="auto">
          <a:xfrm>
            <a:off x="2743200" y="4735759"/>
            <a:ext cx="1189480" cy="890411"/>
          </a:xfrm>
          <a:prstGeom prst="flowChartMagneticDis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308230" y="4371026"/>
            <a:ext cx="23955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Data Mart CNet</a:t>
            </a:r>
            <a:endParaRPr lang="es-MX" sz="1200" b="1" dirty="0"/>
          </a:p>
        </p:txBody>
      </p:sp>
      <p:sp>
        <p:nvSpPr>
          <p:cNvPr id="19" name="18 Disco magnético"/>
          <p:cNvSpPr/>
          <p:nvPr/>
        </p:nvSpPr>
        <p:spPr bwMode="auto">
          <a:xfrm>
            <a:off x="6721902" y="4845483"/>
            <a:ext cx="1189480" cy="889908"/>
          </a:xfrm>
          <a:prstGeom prst="flowChartMagneticDis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5982101" y="3659719"/>
            <a:ext cx="23816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s-MX" sz="1200" b="1" dirty="0" err="1" smtClean="0"/>
              <a:t>Information</a:t>
            </a:r>
            <a:r>
              <a:rPr lang="es-MX" sz="1200" b="1" dirty="0" smtClean="0"/>
              <a:t> </a:t>
            </a:r>
            <a:r>
              <a:rPr lang="es-MX" sz="1200" b="1" dirty="0" err="1" smtClean="0"/>
              <a:t>Builders</a:t>
            </a:r>
            <a:endParaRPr lang="es-MX" sz="1200" b="1" dirty="0" smtClean="0"/>
          </a:p>
          <a:p>
            <a:pPr algn="r"/>
            <a:r>
              <a:rPr lang="es-MX" sz="1200" b="1" dirty="0" smtClean="0"/>
              <a:t>(</a:t>
            </a:r>
            <a:r>
              <a:rPr lang="es-MX" sz="1200" b="1" dirty="0" err="1" smtClean="0"/>
              <a:t>WebFocus</a:t>
            </a:r>
            <a:r>
              <a:rPr lang="es-MX" sz="1200" b="1" dirty="0" smtClean="0"/>
              <a:t>)</a:t>
            </a:r>
            <a:endParaRPr lang="es-MX" sz="1200" b="1" dirty="0"/>
          </a:p>
        </p:txBody>
      </p:sp>
      <p:sp>
        <p:nvSpPr>
          <p:cNvPr id="22" name="21 Flecha curvada hacia la derecha"/>
          <p:cNvSpPr/>
          <p:nvPr/>
        </p:nvSpPr>
        <p:spPr>
          <a:xfrm>
            <a:off x="7246180" y="4551134"/>
            <a:ext cx="624518" cy="294349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3" name="22 Flecha curvada hacia la derecha"/>
          <p:cNvSpPr/>
          <p:nvPr/>
        </p:nvSpPr>
        <p:spPr>
          <a:xfrm>
            <a:off x="6890588" y="4371026"/>
            <a:ext cx="624518" cy="294349"/>
          </a:xfrm>
          <a:prstGeom prst="curvedRightArrow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25" name="24 Disco magnético"/>
          <p:cNvSpPr/>
          <p:nvPr/>
        </p:nvSpPr>
        <p:spPr bwMode="auto">
          <a:xfrm>
            <a:off x="7862473" y="4613604"/>
            <a:ext cx="406009" cy="190744"/>
          </a:xfrm>
          <a:prstGeom prst="flowChartMagneticDis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25 Disco magnético"/>
          <p:cNvSpPr/>
          <p:nvPr/>
        </p:nvSpPr>
        <p:spPr bwMode="auto">
          <a:xfrm>
            <a:off x="7505373" y="4446923"/>
            <a:ext cx="406009" cy="190744"/>
          </a:xfrm>
          <a:prstGeom prst="flowChartMagneticDis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26 Disco magnético"/>
          <p:cNvSpPr/>
          <p:nvPr/>
        </p:nvSpPr>
        <p:spPr bwMode="auto">
          <a:xfrm>
            <a:off x="7172920" y="4266418"/>
            <a:ext cx="406009" cy="190744"/>
          </a:xfrm>
          <a:prstGeom prst="flowChartMagneticDisk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175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7460043" y="4445885"/>
            <a:ext cx="5846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800" dirty="0" smtClean="0"/>
              <a:t>Stage 2</a:t>
            </a:r>
            <a:endParaRPr lang="es-MX" sz="800" dirty="0"/>
          </a:p>
        </p:txBody>
      </p:sp>
      <p:sp>
        <p:nvSpPr>
          <p:cNvPr id="29" name="Text Box 5"/>
          <p:cNvSpPr txBox="1">
            <a:spLocks noChangeArrowheads="1"/>
          </p:cNvSpPr>
          <p:nvPr/>
        </p:nvSpPr>
        <p:spPr bwMode="auto">
          <a:xfrm>
            <a:off x="7821844" y="4621546"/>
            <a:ext cx="57631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800" dirty="0" smtClean="0"/>
              <a:t>Stage 3</a:t>
            </a:r>
            <a:endParaRPr lang="es-MX" sz="800" dirty="0"/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7129722" y="4272175"/>
            <a:ext cx="5846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800" dirty="0" smtClean="0"/>
              <a:t>Stage 1</a:t>
            </a:r>
            <a:endParaRPr lang="es-MX" sz="800" dirty="0"/>
          </a:p>
        </p:txBody>
      </p:sp>
      <p:cxnSp>
        <p:nvCxnSpPr>
          <p:cNvPr id="5" name="4 Conector recto de flecha"/>
          <p:cNvCxnSpPr/>
          <p:nvPr/>
        </p:nvCxnSpPr>
        <p:spPr>
          <a:xfrm>
            <a:off x="2570278" y="3704526"/>
            <a:ext cx="262048" cy="74239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1605" y="2242547"/>
            <a:ext cx="19050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95621"/>
            <a:ext cx="3291066" cy="1241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41 Disco magnético"/>
          <p:cNvSpPr/>
          <p:nvPr/>
        </p:nvSpPr>
        <p:spPr bwMode="auto">
          <a:xfrm>
            <a:off x="1875254" y="3214514"/>
            <a:ext cx="957072" cy="445205"/>
          </a:xfrm>
          <a:prstGeom prst="flowChartMagneticDisk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125000"/>
              <a:buFont typeface="Wingdings" pitchFamily="2" charset="2"/>
              <a:buNone/>
              <a:tabLst/>
            </a:pPr>
            <a:endParaRPr kumimoji="0" lang="es-MX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 Box 6"/>
          <p:cNvSpPr txBox="1">
            <a:spLocks noChangeArrowheads="1"/>
          </p:cNvSpPr>
          <p:nvPr/>
        </p:nvSpPr>
        <p:spPr bwMode="auto">
          <a:xfrm>
            <a:off x="1675811" y="2967435"/>
            <a:ext cx="158364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b="1" dirty="0" smtClean="0"/>
              <a:t>ESOP </a:t>
            </a:r>
            <a:r>
              <a:rPr lang="es-MX" sz="1200" b="1" dirty="0" err="1" smtClean="0"/>
              <a:t>CNet</a:t>
            </a:r>
            <a:endParaRPr lang="es-MX" sz="1200" b="1" dirty="0"/>
          </a:p>
        </p:txBody>
      </p:sp>
      <p:cxnSp>
        <p:nvCxnSpPr>
          <p:cNvPr id="44" name="43 Conector recto de flecha"/>
          <p:cNvCxnSpPr/>
          <p:nvPr/>
        </p:nvCxnSpPr>
        <p:spPr>
          <a:xfrm>
            <a:off x="3962400" y="5109340"/>
            <a:ext cx="2842984" cy="1740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6033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5125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5127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28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5129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0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1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5126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"/>
          <p:cNvSpPr>
            <a:spLocks/>
          </p:cNvSpPr>
          <p:nvPr/>
        </p:nvSpPr>
        <p:spPr bwMode="auto">
          <a:xfrm>
            <a:off x="512763" y="1344613"/>
            <a:ext cx="8382000" cy="482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MX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endParaRPr lang="es-MX" sz="1400" b="1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lvl="1" defTabSz="349250">
              <a:defRPr/>
            </a:pPr>
            <a:r>
              <a:rPr lang="es-MX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CompraNet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Portal </a:t>
            </a:r>
            <a:r>
              <a:rPr lang="es-MX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CompraNet</a:t>
            </a:r>
            <a:endParaRPr lang="es-MX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260,000 expedientes electrónicos creados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175,000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procedimientos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de contratación difundidos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145,000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registros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con datos relevantes de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contratos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30,000 visitas  diarias en promedio en el sitio</a:t>
            </a:r>
          </a:p>
          <a:p>
            <a:pPr lvl="1" defTabSz="349250">
              <a:defRPr/>
            </a:pPr>
            <a:endParaRPr lang="es-MX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lvl="1" defTabSz="349250"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Unidades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Compradoras (UC)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3,650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unidades compradoras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de los tres niveles de gobierno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8,900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operadores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certificados utilizan </a:t>
            </a:r>
            <a:r>
              <a:rPr lang="es-MX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CompraNet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En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257 </a:t>
            </a:r>
            <a:r>
              <a:rPr lang="es-MX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dependencias y entidades  </a:t>
            </a:r>
            <a:r>
              <a:rPr lang="es-MX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del Gobierno Federal </a:t>
            </a:r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lvl="1" defTabSz="349250">
              <a:defRPr/>
            </a:pPr>
            <a:endParaRPr lang="es-MX" dirty="0">
              <a:solidFill>
                <a:schemeClr val="tx1">
                  <a:lumMod val="95000"/>
                  <a:lumOff val="5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lvl="1" defTabSz="349250">
              <a:defRPr/>
            </a:pP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Proveedores y Contratistas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90,000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personas morales y físicas habilitadas 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30,000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empresas han celebrado al menos un contrato</a:t>
            </a:r>
          </a:p>
          <a:p>
            <a:pPr marL="800100" lvl="1" indent="-342900" defTabSz="349250">
              <a:buFont typeface="Arial" pitchFamily="34" charset="0"/>
              <a:buChar char="•"/>
              <a:defRPr/>
            </a:pPr>
            <a:r>
              <a:rPr lang="es-MX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2,000 </a:t>
            </a:r>
            <a:r>
              <a:rPr lang="es-MX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empresas forman parte del RUPC</a:t>
            </a:r>
          </a:p>
          <a:p>
            <a:pPr defTabSz="349250"/>
            <a:endParaRPr lang="es-MX" sz="1400" b="1" dirty="0">
              <a:solidFill>
                <a:srgbClr val="FF0000"/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7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/>
          </p:cNvSpPr>
          <p:nvPr/>
        </p:nvSpPr>
        <p:spPr bwMode="auto">
          <a:xfrm>
            <a:off x="458788" y="858838"/>
            <a:ext cx="83820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CL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2.</a:t>
            </a:r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 Uso e Impacto de las Tecnologías en Compras Públicas</a:t>
            </a:r>
          </a:p>
        </p:txBody>
      </p:sp>
      <p:grpSp>
        <p:nvGrpSpPr>
          <p:cNvPr id="5123" name="Group 8"/>
          <p:cNvGrpSpPr>
            <a:grpSpLocks/>
          </p:cNvGrpSpPr>
          <p:nvPr/>
        </p:nvGrpSpPr>
        <p:grpSpPr bwMode="auto">
          <a:xfrm>
            <a:off x="76200" y="0"/>
            <a:ext cx="8915400" cy="858838"/>
            <a:chOff x="48" y="0"/>
            <a:chExt cx="5616" cy="541"/>
          </a:xfrm>
        </p:grpSpPr>
        <p:grpSp>
          <p:nvGrpSpPr>
            <p:cNvPr id="5125" name="Group 9"/>
            <p:cNvGrpSpPr>
              <a:grpSpLocks/>
            </p:cNvGrpSpPr>
            <p:nvPr/>
          </p:nvGrpSpPr>
          <p:grpSpPr bwMode="auto">
            <a:xfrm>
              <a:off x="48" y="0"/>
              <a:ext cx="1488" cy="541"/>
              <a:chOff x="240" y="144"/>
              <a:chExt cx="1488" cy="541"/>
            </a:xfrm>
          </p:grpSpPr>
          <p:pic>
            <p:nvPicPr>
              <p:cNvPr id="5127" name="Picture 10" descr="Logo-RICG-Español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0" y="144"/>
                <a:ext cx="1488" cy="4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5128" name="Group 11"/>
              <p:cNvGrpSpPr>
                <a:grpSpLocks/>
              </p:cNvGrpSpPr>
              <p:nvPr/>
            </p:nvGrpSpPr>
            <p:grpSpPr bwMode="auto">
              <a:xfrm>
                <a:off x="288" y="528"/>
                <a:ext cx="1392" cy="157"/>
                <a:chOff x="720" y="960"/>
                <a:chExt cx="2064" cy="205"/>
              </a:xfrm>
            </p:grpSpPr>
            <p:pic>
              <p:nvPicPr>
                <p:cNvPr id="5129" name="Picture 12" descr="IDRC-CRDI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6" y="983"/>
                  <a:ext cx="768" cy="17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0" name="Picture 13" descr="OAS_Seal_ESP_Principal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20" y="960"/>
                  <a:ext cx="672" cy="2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5131" name="Picture 14" descr="BID"/>
                <p:cNvPicPr>
                  <a:picLocks noChangeAspect="1" noChangeArrowheads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536" y="983"/>
                  <a:ext cx="384" cy="15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5126" name="Imagen_x0020_8" descr="CORREO-E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96"/>
              <a:ext cx="1104" cy="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124" name="Rectangle 2"/>
          <p:cNvSpPr>
            <a:spLocks/>
          </p:cNvSpPr>
          <p:nvPr/>
        </p:nvSpPr>
        <p:spPr bwMode="auto">
          <a:xfrm>
            <a:off x="512763" y="1344613"/>
            <a:ext cx="8382000" cy="66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3492" tIns="71746" rIns="143492" bIns="71746">
            <a:spAutoFit/>
          </a:bodyPr>
          <a:lstStyle/>
          <a:p>
            <a:pPr defTabSz="349250"/>
            <a:r>
              <a:rPr lang="es-MX" sz="20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Experiencia en Business </a:t>
            </a:r>
            <a:r>
              <a:rPr lang="es-MX" sz="20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Unicode MS" pitchFamily="34" charset="-128"/>
                <a:cs typeface="Arial" charset="0"/>
                <a:sym typeface="Trebuchet MS" pitchFamily="34" charset="0"/>
              </a:rPr>
              <a:t>Intelligence</a:t>
            </a:r>
            <a:endParaRPr lang="es-MX" sz="1400" b="1" dirty="0">
              <a:solidFill>
                <a:schemeClr val="accent6">
                  <a:lumMod val="60000"/>
                  <a:lumOff val="40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  <a:p>
            <a:pPr defTabSz="349250"/>
            <a:endParaRPr lang="es-MX" sz="1400" b="1" dirty="0">
              <a:solidFill>
                <a:schemeClr val="accent6">
                  <a:lumMod val="60000"/>
                  <a:lumOff val="40000"/>
                </a:schemeClr>
              </a:solidFill>
              <a:latin typeface="Arial Unicode MS" pitchFamily="34" charset="-128"/>
              <a:cs typeface="Arial" charset="0"/>
              <a:sym typeface="Trebuchet MS" pitchFamily="34" charset="0"/>
            </a:endParaRPr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2012726"/>
            <a:ext cx="7939021" cy="44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" y="1825084"/>
            <a:ext cx="9025128" cy="556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597" y="2381774"/>
            <a:ext cx="2695575" cy="29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6304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455</Words>
  <Application>Microsoft Office PowerPoint</Application>
  <PresentationFormat>Presentación en pantalla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Default Design</vt:lpstr>
      <vt:lpstr>Experiencia de México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Experiencia de Chile</dc:title>
  <dc:creator>Helena Fonseca</dc:creator>
  <cp:lastModifiedBy>JDP</cp:lastModifiedBy>
  <cp:revision>161</cp:revision>
  <dcterms:created xsi:type="dcterms:W3CDTF">2012-11-13T18:24:12Z</dcterms:created>
  <dcterms:modified xsi:type="dcterms:W3CDTF">2012-11-20T15:39:25Z</dcterms:modified>
</cp:coreProperties>
</file>